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4" r:id="rId3"/>
    <p:sldId id="275" r:id="rId4"/>
    <p:sldId id="276" r:id="rId5"/>
    <p:sldId id="270" r:id="rId6"/>
    <p:sldId id="260" r:id="rId7"/>
    <p:sldId id="271" r:id="rId8"/>
    <p:sldId id="27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1459"/>
    <p:restoredTop sz="94394"/>
  </p:normalViewPr>
  <p:slideViewPr>
    <p:cSldViewPr snapToGrid="0">
      <p:cViewPr varScale="1">
        <p:scale>
          <a:sx n="69" d="100"/>
          <a:sy n="69" d="100"/>
        </p:scale>
        <p:origin x="120" y="1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4A52A-4A2D-22D9-F678-0C907D77E1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DDC804-CF0B-40B5-2F8D-71754ACCCA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36593E-1E9E-B251-985F-2A0978699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4535D-3C87-EA45-B217-BB407BFEFB38}" type="datetimeFigureOut">
              <a:rPr lang="en-US" smtClean="0"/>
              <a:t>5/11/26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3DFF3-DC3A-80F9-6158-6728F9BD2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080EF4-03C7-6F08-48CC-6DCA6A6BF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D8D69-F821-634F-8223-C98CB4B05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256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F1178-D89A-9347-7B1A-49662A2C2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3E4ED0-57C4-E659-E710-B1D4583E0B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31330A-0302-BD82-CF48-6EB470DB1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4535D-3C87-EA45-B217-BB407BFEFB38}" type="datetimeFigureOut">
              <a:rPr lang="en-US" smtClean="0"/>
              <a:t>5/11/26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E892BE-E4C0-0676-305A-40591B231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018167-32A2-21AA-F618-F38988147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D8D69-F821-634F-8223-C98CB4B05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724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3343AD4-3BA1-80E3-24CB-B59D39E655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9179E3-2E81-868A-E4F9-3EB3765CBD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05FC7B-8573-7203-8080-4C8F053DF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4535D-3C87-EA45-B217-BB407BFEFB38}" type="datetimeFigureOut">
              <a:rPr lang="en-US" smtClean="0"/>
              <a:t>5/11/26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142D72-42E0-E935-F981-7D7C75E88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15AD1F-695D-5068-A72D-CD5ED1C1F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D8D69-F821-634F-8223-C98CB4B05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810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01484-BB53-A248-6BC7-54E837A03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C31469-3222-E0DE-0F18-BBBCF99A14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0C491E-A93C-69DF-8FA2-7B09DDCDD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4535D-3C87-EA45-B217-BB407BFEFB38}" type="datetimeFigureOut">
              <a:rPr lang="en-US" smtClean="0"/>
              <a:t>5/11/26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57CC73-BF0B-AD8C-B274-2A060A59E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700F6C-3122-BBEB-5202-944A281C1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D8D69-F821-634F-8223-C98CB4B05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959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FCE17-0D6B-7517-C42F-7569A0AEB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D22B74-0A98-C567-72CE-221A9F1C55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41354A-5D44-4413-645E-0AFB4B3DA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4535D-3C87-EA45-B217-BB407BFEFB38}" type="datetimeFigureOut">
              <a:rPr lang="en-US" smtClean="0"/>
              <a:t>5/11/26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6CC540-F225-CFB5-8141-799A59BFE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D05FE1-6DE1-FA8A-6621-F5259D57A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D8D69-F821-634F-8223-C98CB4B05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032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275FB-DCF7-E421-E1AF-1A33B06EE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306F7-A969-892D-172A-3580B4EB50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F656DE-65A8-AC6F-A270-66D75E9723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FD6B6D-ABD3-E98C-EB1B-1B856529D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4535D-3C87-EA45-B217-BB407BFEFB38}" type="datetimeFigureOut">
              <a:rPr lang="en-US" smtClean="0"/>
              <a:t>5/11/26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CC449B-8553-F7AE-E904-F95085745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89E80C-5D79-7A94-A384-C7DEB12A0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D8D69-F821-634F-8223-C98CB4B05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72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9D404-1CC4-0861-3E77-77F94AD5C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4ADEA0-ECBD-3E5F-D7B9-9128744700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6EFEC4-BABE-7F4E-941F-08322823BD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C20B86-C5FA-69D5-08BD-1E06FC633C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94ACBC9-9353-E7A1-E3EB-14394F1B81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8EF0D2-5F2E-CC03-15E8-9CA746BD5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4535D-3C87-EA45-B217-BB407BFEFB38}" type="datetimeFigureOut">
              <a:rPr lang="en-US" smtClean="0"/>
              <a:t>5/11/26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459221-7DE1-C5D7-2539-B50831B72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FBEB05-4D21-9A7A-FD23-16EBE010D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D8D69-F821-634F-8223-C98CB4B05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904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1F131-C3AA-5426-31B6-8F0493C0D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190A67-002B-076D-FF7E-A6B7FE8B6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4535D-3C87-EA45-B217-BB407BFEFB38}" type="datetimeFigureOut">
              <a:rPr lang="en-US" smtClean="0"/>
              <a:t>5/11/26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FB9854-27AA-EC13-D2C7-4F30E2592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911D61-60C5-55BD-C214-F9E038D5B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D8D69-F821-634F-8223-C98CB4B05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979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87F235-F5E9-3532-2534-9DC160C06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4535D-3C87-EA45-B217-BB407BFEFB38}" type="datetimeFigureOut">
              <a:rPr lang="en-US" smtClean="0"/>
              <a:t>5/11/26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1C71A4-01D3-C222-492F-E6D85F138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0F5915-29F8-4B0A-1566-D97FF5A9D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D8D69-F821-634F-8223-C98CB4B05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676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F8DC8-28BD-B6AA-6F8D-757FD103E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7B7200-E7D3-F0B1-1A45-B7634C5975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6290F9-07C9-39FC-6754-FFA54C760B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DD9E25-20E3-44F5-73D7-7CC48630C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4535D-3C87-EA45-B217-BB407BFEFB38}" type="datetimeFigureOut">
              <a:rPr lang="en-US" smtClean="0"/>
              <a:t>5/11/26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A767D1-1F74-44A9-8299-A34A569D9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5B8EFB-04AB-EB06-E63A-DD18689E9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D8D69-F821-634F-8223-C98CB4B05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752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F2038-D4A6-8CCD-A5D0-022C75EAF5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3FFDE9-D65F-27B0-71A2-BF3B9625CB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4802FE-ADB1-BA40-7BE2-D6D68DC9AE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3178DE-4B75-3DAB-3B70-EDC092499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4535D-3C87-EA45-B217-BB407BFEFB38}" type="datetimeFigureOut">
              <a:rPr lang="en-US" smtClean="0"/>
              <a:t>5/11/26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57340A-E937-84B7-ABA7-A8B3D351B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8E6352-74B0-8E84-7253-FD4C6844B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D8D69-F821-634F-8223-C98CB4B05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80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D995A0-9CD3-5D99-E901-CF7E0C0413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799B26-D398-EE0A-C610-D18647FCAF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1DE032-3FCA-3751-C16F-3CBDF8BCA5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4535D-3C87-EA45-B217-BB407BFEFB38}" type="datetimeFigureOut">
              <a:rPr lang="en-US" smtClean="0"/>
              <a:t>5/11/26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DDEE96-E89A-F327-ACFE-6D0A0A17E3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69EB2A-B0BC-6092-F3AC-920EA5C8A3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ED8D69-F821-634F-8223-C98CB4B05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590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https://www.ms217.org/pics/header_logo.png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https://www.ms217.org/pics/header_logo.pn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https://theemersonschool.com/wp-content/uploads/2014/09/emerson-logo1.png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8.png"/><Relationship Id="rId7" Type="http://schemas.openxmlformats.org/officeDocument/2006/relationships/image" Target="../media/image1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https://www.halsey157.org/pics/school_logo.p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8558366-111F-2582-BABB-D114CBE5694B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76750" y="659606"/>
            <a:ext cx="3238500" cy="8509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A7EF2C1-C73D-DB79-9BF8-BE853255DE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30803"/>
            <a:ext cx="9144000" cy="2387600"/>
          </a:xfrm>
        </p:spPr>
        <p:txBody>
          <a:bodyPr/>
          <a:lstStyle/>
          <a:p>
            <a:r>
              <a:rPr lang="en-US" dirty="0"/>
              <a:t>Olessia Bauer report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9819D2-F7C6-79A6-BD92-028176EA7C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49630"/>
            <a:ext cx="9144000" cy="1655762"/>
          </a:xfrm>
        </p:spPr>
        <p:txBody>
          <a:bodyPr/>
          <a:lstStyle/>
          <a:p>
            <a:r>
              <a:rPr lang="en-US" dirty="0"/>
              <a:t>May 2026</a:t>
            </a:r>
          </a:p>
        </p:txBody>
      </p:sp>
    </p:spTree>
    <p:extLst>
      <p:ext uri="{BB962C8B-B14F-4D97-AF65-F5344CB8AC3E}">
        <p14:creationId xmlns:p14="http://schemas.microsoft.com/office/powerpoint/2010/main" val="1513324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2BA1B3-0AC2-56A4-9A85-54BE6709C0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ED4EE-B7E2-1B5C-385C-A1EB707F8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392" y="287563"/>
            <a:ext cx="8912383" cy="1325563"/>
          </a:xfrm>
        </p:spPr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/>
              <a:t>Empowering Parent Leaders</a:t>
            </a:r>
            <a:br>
              <a:rPr lang="en-US" b="1" dirty="0"/>
            </a:br>
            <a:r>
              <a:rPr lang="en-US" sz="3100" b="1" dirty="0"/>
              <a:t>(brainstorming meeting recap) </a:t>
            </a:r>
            <a:br>
              <a:rPr lang="en-US" sz="3100" b="1" dirty="0"/>
            </a:br>
            <a:br>
              <a:rPr lang="en-US" b="1" dirty="0"/>
            </a:br>
            <a:endParaRPr lang="en-US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8B75ECE-2F43-FBD1-65E9-962C42E6AEE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48497" y="365125"/>
            <a:ext cx="1705302" cy="44806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CB6E745-5DAE-39A1-5C0F-9B1A1363E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677" y="287563"/>
            <a:ext cx="2293166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1AD15E-8CAF-9FBD-3AFE-452892C094FF}"/>
              </a:ext>
            </a:extLst>
          </p:cNvPr>
          <p:cNvSpPr txBox="1"/>
          <p:nvPr/>
        </p:nvSpPr>
        <p:spPr>
          <a:xfrm>
            <a:off x="8799615" y="723584"/>
            <a:ext cx="3211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Olessia.bauer.cec28@gmail.com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394725-349A-A969-0F6E-977B55A9FA20}"/>
              </a:ext>
            </a:extLst>
          </p:cNvPr>
          <p:cNvSpPr txBox="1"/>
          <p:nvPr/>
        </p:nvSpPr>
        <p:spPr>
          <a:xfrm>
            <a:off x="1075038" y="2397211"/>
            <a:ext cx="8573459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b="1" dirty="0"/>
              <a:t>Mandatory training </a:t>
            </a:r>
            <a:r>
              <a:rPr lang="en-US" sz="36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b="1" dirty="0"/>
              <a:t>Centralized orientation and onboarding process (</a:t>
            </a:r>
            <a:r>
              <a:rPr lang="en-US" sz="3600" dirty="0"/>
              <a:t>"welcome packets”)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b="1" dirty="0"/>
              <a:t>Stakeholder Collaboration</a:t>
            </a:r>
            <a:r>
              <a:rPr lang="en-US" sz="36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b="1" dirty="0"/>
              <a:t>Resource Accessibility</a:t>
            </a:r>
            <a:r>
              <a:rPr lang="en-US" sz="36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b="1" dirty="0"/>
              <a:t>Individual parent leaders accounts 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DA19CA4-4336-7FE8-29FA-CAF6506A6B45}"/>
              </a:ext>
            </a:extLst>
          </p:cNvPr>
          <p:cNvSpPr txBox="1"/>
          <p:nvPr/>
        </p:nvSpPr>
        <p:spPr>
          <a:xfrm>
            <a:off x="653303" y="1346612"/>
            <a:ext cx="604039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Sonia </a:t>
            </a:r>
            <a:r>
              <a:rPr lang="en-US" b="1" dirty="0" err="1"/>
              <a:t>Ruenda</a:t>
            </a:r>
            <a:r>
              <a:rPr lang="en-US" dirty="0"/>
              <a:t>, Family Leadership Coordinator District 28</a:t>
            </a:r>
          </a:p>
          <a:p>
            <a:r>
              <a:rPr lang="en-US" b="1" dirty="0"/>
              <a:t>Sasha Cruz</a:t>
            </a:r>
            <a:r>
              <a:rPr lang="en-US" dirty="0"/>
              <a:t>, Title I chair at P.S. 139, PTA and SLT member</a:t>
            </a:r>
          </a:p>
          <a:p>
            <a:r>
              <a:rPr lang="en-US" b="1" dirty="0"/>
              <a:t>Gizelle Mendosa</a:t>
            </a:r>
            <a:r>
              <a:rPr lang="en-US" dirty="0"/>
              <a:t>, President of Presidents Council District 28</a:t>
            </a:r>
          </a:p>
        </p:txBody>
      </p:sp>
    </p:spTree>
    <p:extLst>
      <p:ext uri="{BB962C8B-B14F-4D97-AF65-F5344CB8AC3E}">
        <p14:creationId xmlns:p14="http://schemas.microsoft.com/office/powerpoint/2010/main" val="2700620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CC6BA-2C8A-0624-2C6E-E41C9B724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Response from</a:t>
            </a:r>
            <a:br>
              <a:rPr lang="en-US" dirty="0"/>
            </a:br>
            <a:r>
              <a:rPr lang="en-US" dirty="0"/>
              <a:t>Deputy Chancellor </a:t>
            </a:r>
            <a:r>
              <a:rPr lang="en-US"/>
              <a:t>Flavia Puello-Perdomo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1EF6F9-3F20-F6B8-4897-DDA06CF789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“Your suggestions align nicely to conversations we’ve been having centrally re: standardization and formalization of the parent leadership and governance spaces”. </a:t>
            </a:r>
          </a:p>
          <a:p>
            <a:pPr marL="0" indent="0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dirty="0"/>
              <a:t>Wednesday, May 20</a:t>
            </a:r>
            <a:r>
              <a:rPr lang="en-US" b="1" baseline="30000" dirty="0"/>
              <a:t>th 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35FABD0-7392-3BFC-D31F-D55FBE97EEED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48497" y="365125"/>
            <a:ext cx="1705302" cy="44806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BE2996B-6426-84A5-695A-80A04952B8D8}"/>
              </a:ext>
            </a:extLst>
          </p:cNvPr>
          <p:cNvSpPr txBox="1"/>
          <p:nvPr/>
        </p:nvSpPr>
        <p:spPr>
          <a:xfrm>
            <a:off x="8799615" y="723584"/>
            <a:ext cx="3211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Olessia.bauer.cec28@gmail.com</a:t>
            </a:r>
          </a:p>
        </p:txBody>
      </p:sp>
    </p:spTree>
    <p:extLst>
      <p:ext uri="{BB962C8B-B14F-4D97-AF65-F5344CB8AC3E}">
        <p14:creationId xmlns:p14="http://schemas.microsoft.com/office/powerpoint/2010/main" val="1313573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DA633-571B-5E8C-F91A-F42EBE798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954445"/>
            <a:ext cx="10515600" cy="1009651"/>
          </a:xfrm>
        </p:spPr>
        <p:txBody>
          <a:bodyPr/>
          <a:lstStyle/>
          <a:p>
            <a:r>
              <a:rPr lang="en-US" b="1" dirty="0"/>
              <a:t>Parent Leadership Information Session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271645-8BE3-CAF2-76B4-B8F21D7F6E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Sonia Rueda</a:t>
            </a:r>
            <a:r>
              <a:rPr lang="en-US" dirty="0"/>
              <a:t>, April 21</a:t>
            </a:r>
            <a:r>
              <a:rPr lang="en-US" baseline="30000" dirty="0"/>
              <a:t>th </a:t>
            </a:r>
            <a:r>
              <a:rPr lang="en-US" dirty="0"/>
              <a:t>and 24th 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264835-CF7D-6707-3DC7-17C5DA26A8FE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48497" y="365125"/>
            <a:ext cx="1705302" cy="44806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BA28A44-DEEA-FE2C-719F-9FE27C32E8A9}"/>
              </a:ext>
            </a:extLst>
          </p:cNvPr>
          <p:cNvSpPr txBox="1"/>
          <p:nvPr/>
        </p:nvSpPr>
        <p:spPr>
          <a:xfrm>
            <a:off x="8799615" y="723584"/>
            <a:ext cx="3211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Olessia.bauer.cec28@gmail.com</a:t>
            </a: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6CAA9F6F-2014-B3EF-C8EB-06FBEFF40C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7100" y="2095024"/>
            <a:ext cx="10337799" cy="2215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What 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Parenssociations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(PA) / Parent Teacher Associations (PTA)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 are.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Why they are so important to your school community.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The 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mandatory leadership positions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 and their responsibilities.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An overview of the 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election process.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eorgia" panose="02040502050405020303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How you can get involved and make a meaningful impact.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Helvetica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03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F1652A-D531-1636-53C1-D4FBDDD4A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	M.S. 217, April SLT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107862-7366-49DA-83F3-D889840623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Reward system – staff and students can nominate each other for a pin! The pins are worn on a lanyards with pride. </a:t>
            </a:r>
          </a:p>
          <a:p>
            <a:r>
              <a:rPr lang="en-US" sz="3200" dirty="0"/>
              <a:t>CEP goals, May SLT meeting</a:t>
            </a:r>
          </a:p>
          <a:p>
            <a:r>
              <a:rPr lang="en-US" sz="3200" dirty="0"/>
              <a:t>Thrift store - FREE</a:t>
            </a:r>
          </a:p>
          <a:p>
            <a:r>
              <a:rPr lang="en-US" sz="3200" dirty="0"/>
              <a:t>Laundry for students</a:t>
            </a:r>
          </a:p>
          <a:p>
            <a:r>
              <a:rPr lang="en-US" sz="3200" dirty="0"/>
              <a:t>Incentives for good academics and behavior</a:t>
            </a:r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</p:txBody>
      </p:sp>
      <p:pic>
        <p:nvPicPr>
          <p:cNvPr id="4" name="Picture 3" descr="Robert A. Van Wyck M.S. 217Q">
            <a:extLst>
              <a:ext uri="{FF2B5EF4-FFF2-40B4-BE49-F238E27FC236}">
                <a16:creationId xmlns:a16="http://schemas.microsoft.com/office/drawing/2014/main" id="{E6EBD342-B678-654A-3E4A-015E0B8E02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38676" y="287563"/>
            <a:ext cx="1313793" cy="1313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9064961-B17A-9DE2-5F6E-9B058E120746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48497" y="365125"/>
            <a:ext cx="1705302" cy="44806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7C5BF26-8394-5262-1161-F4060FB7F2CC}"/>
              </a:ext>
            </a:extLst>
          </p:cNvPr>
          <p:cNvSpPr txBox="1"/>
          <p:nvPr/>
        </p:nvSpPr>
        <p:spPr>
          <a:xfrm>
            <a:off x="8745971" y="759793"/>
            <a:ext cx="3211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Olessia.bauer.cec28@gmail.com</a:t>
            </a:r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0564FF8F-8078-8647-B7C0-CD29FD050D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983511" y="3031066"/>
            <a:ext cx="2537462" cy="328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2694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E14A5-23A0-B797-DD5E-7A7655FC8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515" y="314392"/>
            <a:ext cx="9346834" cy="1379169"/>
          </a:xfrm>
        </p:spPr>
        <p:txBody>
          <a:bodyPr>
            <a:normAutofit/>
          </a:bodyPr>
          <a:lstStyle/>
          <a:p>
            <a:r>
              <a:rPr lang="en-US" sz="3200" b="1" dirty="0"/>
              <a:t>M.S. 217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88A8040-F82B-9BF1-95CE-37EAB0C91DC6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86698" y="95376"/>
            <a:ext cx="1705302" cy="44806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A9C0C5A7-7C26-801B-6BBD-10DBEE72B1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955" y="239904"/>
            <a:ext cx="19808204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6145" name="Picture 3" descr="Robert A. Van Wyck M.S. 217Q">
            <a:extLst>
              <a:ext uri="{FF2B5EF4-FFF2-40B4-BE49-F238E27FC236}">
                <a16:creationId xmlns:a16="http://schemas.microsoft.com/office/drawing/2014/main" id="{CC9218F3-42A3-E9CA-8E4D-4BC6939F56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1165" y="357238"/>
            <a:ext cx="1325562" cy="1325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C357F757-E46A-8617-528E-A13F039E6DC4}"/>
              </a:ext>
            </a:extLst>
          </p:cNvPr>
          <p:cNvSpPr txBox="1"/>
          <p:nvPr/>
        </p:nvSpPr>
        <p:spPr>
          <a:xfrm>
            <a:off x="3981800" y="742366"/>
            <a:ext cx="50679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Front door upgrade new artwork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E3FD8A-2122-5383-B4FF-E79A6984C5CC}"/>
              </a:ext>
            </a:extLst>
          </p:cNvPr>
          <p:cNvSpPr txBox="1"/>
          <p:nvPr/>
        </p:nvSpPr>
        <p:spPr>
          <a:xfrm>
            <a:off x="8994380" y="487677"/>
            <a:ext cx="3211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Olessia.bauer.cec28@gmail.com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BA8E08C-14F1-DD6D-5AE6-7C3A03079FF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22600" y="1284983"/>
            <a:ext cx="6839712" cy="5129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463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4E7C1F-1877-91DB-BDF5-79F3AD3BA3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94052-C0E8-2329-06DC-68CEAC4D4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5167" y="365124"/>
            <a:ext cx="6287813" cy="1325563"/>
          </a:xfrm>
        </p:spPr>
        <p:txBody>
          <a:bodyPr/>
          <a:lstStyle/>
          <a:p>
            <a:r>
              <a:rPr lang="en-US" b="1" dirty="0"/>
              <a:t>M.S. 287 SLT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69255E-A544-487C-52CB-2347452EF2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462" y="1690687"/>
            <a:ext cx="10515600" cy="4351338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>
                <a:solidFill>
                  <a:srgbClr val="00B0F0"/>
                </a:solidFill>
              </a:rPr>
              <a:t>No construction updates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rgbClr val="00B0F0"/>
                </a:solidFill>
              </a:rPr>
              <a:t>Elections in May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rgbClr val="00B0F0"/>
                </a:solidFill>
              </a:rPr>
              <a:t>Water is provided for the student during the state test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rgbClr val="00B0F0"/>
                </a:solidFill>
              </a:rPr>
              <a:t>May 1</a:t>
            </a:r>
            <a:r>
              <a:rPr lang="en-US" baseline="30000" dirty="0">
                <a:solidFill>
                  <a:srgbClr val="00B0F0"/>
                </a:solidFill>
              </a:rPr>
              <a:t>st</a:t>
            </a:r>
            <a:r>
              <a:rPr lang="en-US" dirty="0">
                <a:solidFill>
                  <a:srgbClr val="00B0F0"/>
                </a:solidFill>
              </a:rPr>
              <a:t> – ice cream party to celebrate state test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rgbClr val="00B0F0"/>
                </a:solidFill>
              </a:rPr>
              <a:t>Safety and mental support for student in classroom. Teachers and administrators are available to hear the students and to support them.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rgbClr val="00B0F0"/>
                </a:solidFill>
              </a:rPr>
              <a:t>Parent engagement is increasing.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E7DBDD2-78D6-A791-58E7-89138BCC1975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48497" y="365125"/>
            <a:ext cx="1705302" cy="448060"/>
          </a:xfrm>
          <a:prstGeom prst="rect">
            <a:avLst/>
          </a:prstGeom>
        </p:spPr>
      </p:pic>
      <p:sp>
        <p:nvSpPr>
          <p:cNvPr id="5" name="Rectangle 2">
            <a:extLst>
              <a:ext uri="{FF2B5EF4-FFF2-40B4-BE49-F238E27FC236}">
                <a16:creationId xmlns:a16="http://schemas.microsoft.com/office/drawing/2014/main" id="{B66528E0-6C97-62E1-8BA6-3D43290BDB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65125"/>
            <a:ext cx="2366774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9" name="Picture 2" descr="Logo">
            <a:extLst>
              <a:ext uri="{FF2B5EF4-FFF2-40B4-BE49-F238E27FC236}">
                <a16:creationId xmlns:a16="http://schemas.microsoft.com/office/drawing/2014/main" id="{20B7F97B-0267-D0DB-61B3-BFD748D3FE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38201" y="365126"/>
            <a:ext cx="1996966" cy="986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FD4A0D0-88BB-5C3C-B414-35EE0C08D7E7}"/>
              </a:ext>
            </a:extLst>
          </p:cNvPr>
          <p:cNvSpPr txBox="1"/>
          <p:nvPr/>
        </p:nvSpPr>
        <p:spPr>
          <a:xfrm>
            <a:off x="8778843" y="753645"/>
            <a:ext cx="3211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Olessia.bauer.cec28</a:t>
            </a:r>
            <a:r>
              <a:rPr lang="en-US"/>
              <a:t>@gmail.</a:t>
            </a:r>
            <a:r>
              <a:rPr lang="en-US" dirty="0"/>
              <a:t>com</a:t>
            </a:r>
          </a:p>
        </p:txBody>
      </p:sp>
    </p:spTree>
    <p:extLst>
      <p:ext uri="{BB962C8B-B14F-4D97-AF65-F5344CB8AC3E}">
        <p14:creationId xmlns:p14="http://schemas.microsoft.com/office/powerpoint/2010/main" val="40541585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BA323B-AC17-6DAE-C451-4641117DF5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8A7C1-1D1F-4619-D98F-FACE863FB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9572" y="150403"/>
            <a:ext cx="6819922" cy="1325563"/>
          </a:xfrm>
        </p:spPr>
        <p:txBody>
          <a:bodyPr/>
          <a:lstStyle/>
          <a:p>
            <a:r>
              <a:rPr lang="en-US" b="1" dirty="0"/>
              <a:t>J.H.S 157 April SLT meeting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315D666-F5B5-D431-9114-E263804C770D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48497" y="365125"/>
            <a:ext cx="1705302" cy="448060"/>
          </a:xfrm>
          <a:prstGeom prst="rect">
            <a:avLst/>
          </a:prstGeom>
        </p:spPr>
      </p:pic>
      <p:sp>
        <p:nvSpPr>
          <p:cNvPr id="6" name="Rectangle 8">
            <a:extLst>
              <a:ext uri="{FF2B5EF4-FFF2-40B4-BE49-F238E27FC236}">
                <a16:creationId xmlns:a16="http://schemas.microsoft.com/office/drawing/2014/main" id="{24752AB5-E6D6-6431-B924-15642DA850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8971" y="-390551"/>
            <a:ext cx="4021127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D7EEB3C9-E746-1B83-D969-DFDDFDEB34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572" y="41275"/>
            <a:ext cx="2136224" cy="213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8B5E199-8BA9-C94E-6029-C40D1CF94C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2000" y="737098"/>
            <a:ext cx="9588500" cy="4300715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Cafeteria upgrade starts </a:t>
            </a:r>
            <a:r>
              <a:rPr lang="en-US" b="1" dirty="0"/>
              <a:t>April 30</a:t>
            </a:r>
            <a:r>
              <a:rPr lang="en-US" b="1" baseline="30000" dirty="0"/>
              <a:t>th</a:t>
            </a:r>
            <a:r>
              <a:rPr lang="en-US" b="1" dirty="0"/>
              <a:t> </a:t>
            </a:r>
            <a:r>
              <a:rPr lang="en-US" dirty="0"/>
              <a:t>– lunch plan – testing date </a:t>
            </a:r>
            <a:r>
              <a:rPr lang="en-US" b="1" dirty="0"/>
              <a:t>May 1</a:t>
            </a:r>
            <a:r>
              <a:rPr lang="en-US" b="1" baseline="30000" dirty="0"/>
              <a:t>st</a:t>
            </a:r>
            <a:r>
              <a:rPr lang="en-US" b="1" dirty="0"/>
              <a:t> </a:t>
            </a:r>
            <a:r>
              <a:rPr lang="en-US" dirty="0"/>
              <a:t>– upgrade complete </a:t>
            </a:r>
            <a:r>
              <a:rPr lang="en-US" b="1" dirty="0"/>
              <a:t>May 4</a:t>
            </a:r>
            <a:r>
              <a:rPr lang="en-US" b="1" baseline="30000" dirty="0"/>
              <a:t>th   </a:t>
            </a:r>
            <a:endParaRPr lang="en-US" b="1" dirty="0"/>
          </a:p>
          <a:p>
            <a:endParaRPr lang="en-US" b="1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8F02129-3595-3D94-6401-0ABA61BAEDF1}"/>
              </a:ext>
            </a:extLst>
          </p:cNvPr>
          <p:cNvSpPr txBox="1"/>
          <p:nvPr/>
        </p:nvSpPr>
        <p:spPr>
          <a:xfrm>
            <a:off x="8723832" y="765407"/>
            <a:ext cx="3207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Olessia.bauer.cec28@gamil.com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E55BCDD-B604-4DFC-FBC8-E83480429F43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572" y="2317151"/>
            <a:ext cx="2851944" cy="380259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98A5FCB-FB67-443F-FF4E-7CDAEE40CF4F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95440" y="2326569"/>
            <a:ext cx="2851944" cy="380259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F19D2DC-E087-4209-D289-91B9F1AACEDA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48773" y="2290001"/>
            <a:ext cx="2851944" cy="380259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B80BEF1-619E-5114-800E-EFD2D9B7729B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04649" y="2290001"/>
            <a:ext cx="2851944" cy="3802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82648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5490</TotalTime>
  <Words>381</Words>
  <Application>Microsoft Macintosh PowerPoint</Application>
  <PresentationFormat>Widescreen</PresentationFormat>
  <Paragraphs>51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Georgia</vt:lpstr>
      <vt:lpstr>Helvetica</vt:lpstr>
      <vt:lpstr>Office Theme</vt:lpstr>
      <vt:lpstr>Olessia Bauer report</vt:lpstr>
      <vt:lpstr> Empowering Parent Leaders (brainstorming meeting recap)   </vt:lpstr>
      <vt:lpstr>Response from Deputy Chancellor Flavia Puello-Perdomo</vt:lpstr>
      <vt:lpstr>Parent Leadership Information Session</vt:lpstr>
      <vt:lpstr>   M.S. 217, April SLT meeting</vt:lpstr>
      <vt:lpstr>M.S. 217</vt:lpstr>
      <vt:lpstr>M.S. 287 SLT updates</vt:lpstr>
      <vt:lpstr>J.H.S 157 April SLT meeting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Olessia Bauer</dc:creator>
  <cp:lastModifiedBy>Olessia Bauer</cp:lastModifiedBy>
  <cp:revision>72</cp:revision>
  <dcterms:created xsi:type="dcterms:W3CDTF">2026-02-05T01:37:31Z</dcterms:created>
  <dcterms:modified xsi:type="dcterms:W3CDTF">2026-05-11T14:41:03Z</dcterms:modified>
</cp:coreProperties>
</file>